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1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1046558" x="685800"/>
            <a:ext cy="1102500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1pPr>
            <a:lvl2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2pPr>
            <a:lvl3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3pPr>
            <a:lvl4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4pPr>
            <a:lvl5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5pPr>
            <a:lvl6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6pPr>
            <a:lvl7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7pPr>
            <a:lvl8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8pPr>
            <a:lvl9pPr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2182817" x="685800"/>
            <a:ext cy="838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200"/>
            </a:lvl2pPr>
            <a:lvl3pPr>
              <a:spcBef>
                <a:spcPts val="0"/>
              </a:spcBef>
              <a:buSzPct val="100000"/>
              <a:buNone/>
              <a:defRPr sz="3200"/>
            </a:lvl3pPr>
            <a:lvl4pPr>
              <a:spcBef>
                <a:spcPts val="0"/>
              </a:spcBef>
              <a:buSzPct val="100000"/>
              <a:buNone/>
              <a:defRPr sz="3200"/>
            </a:lvl4pPr>
            <a:lvl5pPr>
              <a:spcBef>
                <a:spcPts val="0"/>
              </a:spcBef>
              <a:buSzPct val="100000"/>
              <a:buNone/>
              <a:defRPr sz="3200"/>
            </a:lvl5pPr>
            <a:lvl6pPr>
              <a:spcBef>
                <a:spcPts val="0"/>
              </a:spcBef>
              <a:buSzPct val="100000"/>
              <a:buNone/>
              <a:defRPr sz="3200"/>
            </a:lvl6pPr>
            <a:lvl7pPr>
              <a:spcBef>
                <a:spcPts val="0"/>
              </a:spcBef>
              <a:buSzPct val="100000"/>
              <a:buNone/>
              <a:defRPr sz="3200"/>
            </a:lvl7pPr>
            <a:lvl8pPr>
              <a:spcBef>
                <a:spcPts val="0"/>
              </a:spcBef>
              <a:buSzPct val="100000"/>
              <a:buNone/>
              <a:defRPr sz="3200"/>
            </a:lvl8pPr>
            <a:lvl9pPr>
              <a:spcBef>
                <a:spcPts val="0"/>
              </a:spcBef>
              <a:buSzPct val="100000"/>
              <a:buNone/>
              <a:defRPr sz="3200"/>
            </a:lvl9pPr>
          </a:lstStyle>
          <a:p/>
        </p:txBody>
      </p:sp>
      <p:grpSp>
        <p:nvGrpSpPr>
          <p:cNvPr id="11" name="Shape 11"/>
          <p:cNvGrpSpPr/>
          <p:nvPr/>
        </p:nvGrpSpPr>
        <p:grpSpPr>
          <a:xfrm>
            <a:off y="3461599" x="0"/>
            <a:ext cy="1647971" cx="9144000"/>
            <a:chOff y="3690482" x="0"/>
            <a:chExt cy="850171" cx="9144000"/>
          </a:xfrm>
        </p:grpSpPr>
        <p:sp>
          <p:nvSpPr>
            <p:cNvPr id="12" name="Shape 12"/>
            <p:cNvSpPr/>
            <p:nvPr/>
          </p:nvSpPr>
          <p:spPr>
            <a:xfrm>
              <a:off y="4419321" x="0"/>
              <a:ext cy="72000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y="3956051" x="0"/>
              <a:ext cy="182400" cx="914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y="4186767" x="0"/>
              <a:ext cy="133799" cx="914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y="4320625" x="0"/>
              <a:ext cy="720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y="4478853" x="0"/>
              <a:ext cy="618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>
                <a:solidFill>
                  <a:srgbClr val="FFA711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FFA711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FFA711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FFA711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FFA711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FFA711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FFA711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FFA711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FFA71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1200150" x="457200"/>
            <a:ext cy="32669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23" name="Shape 23"/>
          <p:cNvGrpSpPr/>
          <p:nvPr/>
        </p:nvGrpSpPr>
        <p:grpSpPr>
          <a:xfrm>
            <a:off y="4559110" x="0"/>
            <a:ext cy="584536" cx="9144000"/>
            <a:chOff y="3690482" x="0"/>
            <a:chExt cy="301556" cx="9144000"/>
          </a:xfrm>
        </p:grpSpPr>
        <p:sp>
          <p:nvSpPr>
            <p:cNvPr id="24" name="Shape 24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1200150" x="457200"/>
            <a:ext cy="3266999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y="1200150" x="4648200"/>
            <a:ext cy="3266999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grpSp>
        <p:nvGrpSpPr>
          <p:cNvPr id="31" name="Shape 31"/>
          <p:cNvGrpSpPr/>
          <p:nvPr/>
        </p:nvGrpSpPr>
        <p:grpSpPr>
          <a:xfrm>
            <a:off y="4559110" x="0"/>
            <a:ext cy="584536" cx="9144000"/>
            <a:chOff y="3690482" x="0"/>
            <a:chExt cy="301556" cx="9144000"/>
          </a:xfrm>
        </p:grpSpPr>
        <p:sp>
          <p:nvSpPr>
            <p:cNvPr id="32" name="Shape 32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37" name="Shape 37"/>
          <p:cNvGrpSpPr/>
          <p:nvPr/>
        </p:nvGrpSpPr>
        <p:grpSpPr>
          <a:xfrm>
            <a:off y="4559110" x="0"/>
            <a:ext cy="584536" cx="9144000"/>
            <a:chOff y="3690482" x="0"/>
            <a:chExt cy="301556" cx="9144000"/>
          </a:xfrm>
        </p:grpSpPr>
        <p:sp>
          <p:nvSpPr>
            <p:cNvPr id="38" name="Shape 38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y="4025503" x="1792288"/>
            <a:ext cy="471899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rgbClr val="FFA711"/>
              </a:buClr>
              <a:buSzPct val="100000"/>
              <a:buNone/>
              <a:defRPr sz="1400">
                <a:solidFill>
                  <a:srgbClr val="FFA711"/>
                </a:solidFill>
              </a:defRPr>
            </a:lvl1pPr>
          </a:lstStyle>
          <a:p/>
        </p:txBody>
      </p:sp>
      <p:grpSp>
        <p:nvGrpSpPr>
          <p:cNvPr id="43" name="Shape 43"/>
          <p:cNvGrpSpPr/>
          <p:nvPr/>
        </p:nvGrpSpPr>
        <p:grpSpPr>
          <a:xfrm>
            <a:off y="4559110" x="0"/>
            <a:ext cy="584536" cx="9144000"/>
            <a:chOff y="3690482" x="0"/>
            <a:chExt cy="301556" cx="9144000"/>
          </a:xfrm>
        </p:grpSpPr>
        <p:sp>
          <p:nvSpPr>
            <p:cNvPr id="44" name="Shape 44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48" name="Shape 48"/>
          <p:cNvGrpSpPr/>
          <p:nvPr/>
        </p:nvGrpSpPr>
        <p:grpSpPr>
          <a:xfrm>
            <a:off y="3461599" x="0"/>
            <a:ext cy="1647971" cx="9144000"/>
            <a:chOff y="3690482" x="0"/>
            <a:chExt cy="850171" cx="9144000"/>
          </a:xfrm>
        </p:grpSpPr>
        <p:sp>
          <p:nvSpPr>
            <p:cNvPr id="49" name="Shape 49"/>
            <p:cNvSpPr/>
            <p:nvPr/>
          </p:nvSpPr>
          <p:spPr>
            <a:xfrm>
              <a:off y="4419321" x="0"/>
              <a:ext cy="72000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y="3956051" x="0"/>
              <a:ext cy="182400" cx="914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y="4186767" x="0"/>
              <a:ext cy="133799" cx="914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y="4320625" x="0"/>
              <a:ext cy="720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y="4478853" x="0"/>
              <a:ext cy="618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7E0F23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3945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560"/>
              </a:spcBef>
              <a:buClr>
                <a:schemeClr val="lt2"/>
              </a:buClr>
              <a:buSzPct val="100000"/>
              <a:buFont typeface="Georgia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lt2"/>
              </a:buClr>
              <a:buSzPct val="100000"/>
              <a:buFont typeface="Georgia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Shape 7"/>
          <p:cNvSpPr/>
          <p:nvPr/>
        </p:nvSpPr>
        <p:spPr>
          <a:xfrm>
            <a:off y="990" x="0"/>
            <a:ext cy="88500" cx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5700" rIns="91425" lIns="91425" tIns="45700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docs.oracle.com/javase/tutorial/uiswing/components/colorchooser.html" Type="http://schemas.openxmlformats.org/officeDocument/2006/relationships/hyperlink" TargetMode="External" Id="rId4"/><Relationship Target="http://docs.oracle.com/javase/tutorial/uiswing/components/colorchooser.html" Type="http://schemas.openxmlformats.org/officeDocument/2006/relationships/hyperlink" TargetMode="External" Id="rId3"/><Relationship Target="http://docs.oracle.com/javase/tutorial/uiswing/components/combobox.html" Type="http://schemas.openxmlformats.org/officeDocument/2006/relationships/hyperlink" TargetMode="External" Id="rId6"/><Relationship Target="http://docs.oracle.com/javase/tutorial/uiswing/components/combobox.html" Type="http://schemas.openxmlformats.org/officeDocument/2006/relationships/hyperlink" TargetMode="External" Id="rId5"/><Relationship Target="http://stackoverflow.com/questions/3607858/how-to-convert-a-rgb-color-value-to-an-hexadecimal-value-in-java" Type="http://schemas.openxmlformats.org/officeDocument/2006/relationships/hyperlink" TargetMode="External" Id="rId8"/><Relationship Target="http://stackoverflow.com/questions/3607858/how-to-convert-a-rgb-color-value-to-an-hexadecimal-value-in-java" Type="http://schemas.openxmlformats.org/officeDocument/2006/relationships/hyperlink" TargetMode="External" Id="rId7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y="1046558" x="685800"/>
            <a:ext cy="1102500" cx="7772400"/>
          </a:xfrm>
          <a:prstGeom prst="rect">
            <a:avLst/>
          </a:prstGeom>
        </p:spPr>
        <p:txBody>
          <a:bodyPr bIns="91425" rIns="91425" lIns="91425" tIns="91425" anchor="b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sz="6000" lang="en"/>
              <a:t>Combo Boxes and Color Choosers</a:t>
            </a:r>
          </a:p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y="2182817" x="685800"/>
            <a:ext cy="838799" cx="77724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The Steves</a:t>
            </a:r>
          </a:p>
          <a:p>
            <a:pPr>
              <a:spcBef>
                <a:spcPts val="0"/>
              </a:spcBef>
              <a:buNone/>
            </a:pPr>
            <a:r>
              <a:rPr sz="1400" lang="en"/>
              <a:t>Steve Aucott and Steve McFall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Combo Boxes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200150" x="457200"/>
            <a:ext cy="32669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Drop down menus</a:t>
            </a:r>
          </a:p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Great for choosing an option out of a list</a:t>
            </a:r>
          </a:p>
          <a:p>
            <a:pPr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Use action listeners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Combo Boxes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1200150" x="457200"/>
            <a:ext cy="32669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Code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String[] combolist = { "float", "hex" };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                combo = new JComboBox(combolist);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                combo.setActionCommand((String) combo.getSelectedItem());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                combo.addActionListener(this);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Common Uses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1200150" x="457200"/>
            <a:ext cy="32669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Choosing your state from a list</a:t>
            </a:r>
          </a:p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Choosing your birthday</a:t>
            </a:r>
          </a:p>
          <a:p>
            <a:pPr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Just choosing any option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Color Chooser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1200150" x="457200"/>
            <a:ext cy="32669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Choose a color of something</a:t>
            </a:r>
          </a:p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Can display color values</a:t>
            </a:r>
          </a:p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Different selection types</a:t>
            </a:r>
          </a:p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Very simple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Color Chooser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1200150" x="457200"/>
            <a:ext cy="32669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Code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"/>
              <a:t> </a:t>
            </a:r>
            <a:r>
              <a:rPr sz="1800" lang="en"/>
              <a:t>chooser = new JColorChooser(Color.CYAN);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en"/>
              <a:t>                chooser.getSelectionModel().addChangeListener(this);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Common Uses	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1200150" x="457200"/>
            <a:ext cy="32669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Choosing a color to paint</a:t>
            </a:r>
          </a:p>
          <a:p>
            <a:pPr rtl="0" lvl="0" indent="-431800" marL="4572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Choosing color of text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Works cited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1200150" x="457200"/>
            <a:ext cy="32669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 lvl="0"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u="sng" sz="1200" lang="en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http://docs.oracle.com/javase/tutorial/uiswing/components/colorchooser.html</a:t>
            </a:r>
          </a:p>
          <a:p>
            <a:pPr rtl="0" lv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t/>
            </a:r>
            <a:endParaRPr u="sng" sz="12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  <a:hlinkClick r:id="rId4"/>
            </a:endParaRPr>
          </a:p>
          <a:p>
            <a:pPr rtl="0" lvl="0"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u="sng" sz="1200" lang="en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http://docs.oracle.com/javase/tutorial/uiswing/components/combobox.html</a:t>
            </a:r>
          </a:p>
          <a:p>
            <a:pPr rtl="0" lv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t/>
            </a:r>
            <a:endParaRPr u="sng" sz="12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  <a:hlinkClick r:id="rId6"/>
            </a:endParaRPr>
          </a:p>
          <a:p>
            <a:pPr rtl="0" lv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t/>
            </a:r>
            <a:endParaRPr sz="12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rtl="0" lv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t/>
            </a:r>
            <a:endParaRPr sz="12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rtl="0" lvl="0"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u="sng" sz="1200" lang="en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http://stackoverflow.com/questions/3607858/how-to-convert-a-rgb-color-value-to-an-hexadecimal-value-in-java</a:t>
            </a:r>
          </a:p>
          <a:p>
            <a:pPr rtl="0" lv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t/>
            </a:r>
            <a:endParaRPr u="sng" sz="12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  <a:hlinkClick r:id="rId8"/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olor-strip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